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64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95" r:id="rId16"/>
    <p:sldId id="285" r:id="rId17"/>
    <p:sldId id="286" r:id="rId18"/>
    <p:sldId id="296" r:id="rId19"/>
    <p:sldId id="287" r:id="rId20"/>
    <p:sldId id="288" r:id="rId21"/>
    <p:sldId id="291" r:id="rId22"/>
    <p:sldId id="297" r:id="rId23"/>
    <p:sldId id="294" r:id="rId24"/>
    <p:sldId id="292" r:id="rId25"/>
    <p:sldId id="298" r:id="rId26"/>
    <p:sldId id="270" r:id="rId27"/>
    <p:sldId id="271" r:id="rId28"/>
    <p:sldId id="272" r:id="rId29"/>
    <p:sldId id="273" r:id="rId30"/>
    <p:sldId id="275" r:id="rId31"/>
    <p:sldId id="276" r:id="rId32"/>
    <p:sldId id="277" r:id="rId33"/>
    <p:sldId id="279" r:id="rId34"/>
    <p:sldId id="280" r:id="rId35"/>
    <p:sldId id="281" r:id="rId36"/>
    <p:sldId id="282" r:id="rId37"/>
    <p:sldId id="283" r:id="rId38"/>
    <p:sldId id="284" r:id="rId3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330" autoAdjust="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20EE1-FEE6-45DB-A18D-A4B0120594E0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CB756-A02D-4745-9154-942C9C3DEF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62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B756-A02D-4745-9154-942C9C3DEF02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55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CB756-A02D-4745-9154-942C9C3DEF02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42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79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2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88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73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0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53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37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6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69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65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18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AB638-80CE-4208-B4D1-2B246D4E907B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5512-6267-4BA2-9721-64C4A75DD2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224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9600" b="1" dirty="0" smtClean="0"/>
              <a:t>Fundamentos de Probabilidad</a:t>
            </a:r>
            <a:endParaRPr lang="es-MX" sz="9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6000" dirty="0" smtClean="0"/>
              <a:t>Tema 2 Unidad 1</a:t>
            </a:r>
          </a:p>
        </p:txBody>
      </p:sp>
    </p:spTree>
    <p:extLst>
      <p:ext uri="{BB962C8B-B14F-4D97-AF65-F5344CB8AC3E}">
        <p14:creationId xmlns:p14="http://schemas.microsoft.com/office/powerpoint/2010/main" val="293732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b="1" dirty="0"/>
              <a:t>Dos conjuntos son iguales</a:t>
            </a:r>
            <a:r>
              <a:rPr lang="es-MX" sz="4400" dirty="0"/>
              <a:t> si tienen los mismos elementos, por ejemplo:</a:t>
            </a:r>
          </a:p>
          <a:p>
            <a:pPr marL="0" indent="0" algn="ctr">
              <a:buNone/>
            </a:pPr>
            <a:r>
              <a:rPr lang="es-MX" sz="4400" dirty="0"/>
              <a:t>El conjunto { a, b, c } también puede escribirse:</a:t>
            </a:r>
          </a:p>
          <a:p>
            <a:pPr marL="0" indent="0" algn="ctr">
              <a:buNone/>
            </a:pPr>
            <a:r>
              <a:rPr lang="es-MX" sz="4000" dirty="0"/>
              <a:t>{ a, c, b }, { b, a, c }, { b, c, a }, { c, a, b }, { c, b, a }</a:t>
            </a:r>
          </a:p>
          <a:p>
            <a:pPr marL="0" indent="0">
              <a:buNone/>
            </a:pPr>
            <a:r>
              <a:rPr lang="es-MX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804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 smtClean="0"/>
              <a:t>En teoría de conjuntos se acostumbra </a:t>
            </a:r>
            <a:r>
              <a:rPr lang="es-MX" sz="4800" b="1" dirty="0" smtClean="0"/>
              <a:t>no repetir</a:t>
            </a:r>
            <a:r>
              <a:rPr lang="es-MX" sz="4800" dirty="0" smtClean="0"/>
              <a:t> a los elementos por ejemplo:</a:t>
            </a:r>
          </a:p>
          <a:p>
            <a:pPr marL="0" indent="0">
              <a:buNone/>
            </a:pPr>
            <a:r>
              <a:rPr lang="es-MX" sz="4800" dirty="0" smtClean="0"/>
              <a:t>El conjunto { b, b, b, d, d } simplemente será { b, d }.</a:t>
            </a:r>
          </a:p>
          <a:p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7336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400" dirty="0"/>
              <a:t>Los </a:t>
            </a:r>
            <a:r>
              <a:rPr lang="es-MX" sz="4400" b="1" dirty="0"/>
              <a:t>diagramas de </a:t>
            </a:r>
            <a:r>
              <a:rPr lang="es-MX" sz="4400" b="1" dirty="0" err="1"/>
              <a:t>Venn</a:t>
            </a:r>
            <a:r>
              <a:rPr lang="es-MX" sz="4400" dirty="0"/>
              <a:t> son ilustraciones usadas en la rama de la Matemática y Lógica de clases conocida como teoría de conjuntos. Estos diagramas se usan para mostrar gráficamente la agrupación de cosas </a:t>
            </a:r>
            <a:r>
              <a:rPr lang="es-MX" sz="4400" i="1" dirty="0"/>
              <a:t>elementos</a:t>
            </a:r>
            <a:r>
              <a:rPr lang="es-MX" sz="4400" dirty="0"/>
              <a:t> en conjuntos, representando cada conjunto mediante un círculo o un óvalo. </a:t>
            </a:r>
          </a:p>
        </p:txBody>
      </p:sp>
    </p:spTree>
    <p:extLst>
      <p:ext uri="{BB962C8B-B14F-4D97-AF65-F5344CB8AC3E}">
        <p14:creationId xmlns:p14="http://schemas.microsoft.com/office/powerpoint/2010/main" val="21646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000" dirty="0" smtClean="0"/>
              <a:t>La posición relativa en el plano de tales círculos muestra la relación entre los conjuntos. Por ejemplo, si los círculos de los conjuntos A y B se solapan, se muestra un área común a ambos conjuntos que contiene todos los elementos contenidos a la vez en A y en B. Si el círculo del conjunto A aparece dentro del círculo de otro B, es que todos los elementos de A también están contenidos en B.</a:t>
            </a:r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34324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40000" y="638629"/>
            <a:ext cx="7184571" cy="4630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5558972" y="1618343"/>
            <a:ext cx="3178628" cy="31350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lipse 5"/>
          <p:cNvSpPr/>
          <p:nvPr/>
        </p:nvSpPr>
        <p:spPr>
          <a:xfrm>
            <a:off x="3534229" y="1618343"/>
            <a:ext cx="3178628" cy="31350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3718075" y="1156678"/>
            <a:ext cx="58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/>
              <a:t>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7968337" y="1216409"/>
            <a:ext cx="561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B</a:t>
            </a:r>
            <a:endParaRPr lang="es-MX" sz="5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3085746" y="5155363"/>
            <a:ext cx="6093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DIAGRAMA DE VENN</a:t>
            </a:r>
            <a:endParaRPr lang="es-MX" sz="5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95873" y="638629"/>
            <a:ext cx="628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U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3921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Teoría de conjuntos</a:t>
            </a:r>
          </a:p>
          <a:p>
            <a:r>
              <a:rPr lang="es-MX" dirty="0" smtClean="0"/>
              <a:t>Conjunto</a:t>
            </a:r>
          </a:p>
          <a:p>
            <a:r>
              <a:rPr lang="es-MX" dirty="0" smtClean="0"/>
              <a:t>Elemento o miembro</a:t>
            </a:r>
          </a:p>
          <a:p>
            <a:r>
              <a:rPr lang="es-MX" dirty="0" smtClean="0"/>
              <a:t>Representación en forma tabular</a:t>
            </a:r>
          </a:p>
          <a:p>
            <a:r>
              <a:rPr lang="es-MX" dirty="0" smtClean="0"/>
              <a:t>Representación en diagrama de </a:t>
            </a:r>
            <a:r>
              <a:rPr lang="es-MX" dirty="0" err="1"/>
              <a:t>V</a:t>
            </a:r>
            <a:r>
              <a:rPr lang="es-MX" dirty="0" err="1" smtClean="0"/>
              <a:t>enn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01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Cardinalidad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Determina el número de elementos de un conjunto. Ejemplo:</a:t>
            </a:r>
          </a:p>
          <a:p>
            <a:pPr marL="0" indent="0" algn="just">
              <a:buNone/>
            </a:pPr>
            <a:r>
              <a:rPr lang="es-MX" sz="4400" dirty="0"/>
              <a:t>La </a:t>
            </a:r>
            <a:r>
              <a:rPr lang="es-MX" sz="4400" dirty="0" err="1"/>
              <a:t>cardinalidad</a:t>
            </a:r>
            <a:r>
              <a:rPr lang="es-MX" sz="4400" dirty="0"/>
              <a:t> del conjunto A= {vocales} es 5 y se representa A = 5</a:t>
            </a:r>
          </a:p>
        </p:txBody>
      </p:sp>
    </p:spTree>
    <p:extLst>
      <p:ext uri="{BB962C8B-B14F-4D97-AF65-F5344CB8AC3E}">
        <p14:creationId xmlns:p14="http://schemas.microsoft.com/office/powerpoint/2010/main" val="6520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Subconjunto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Si cada elemento de A es un elemento de B y B tiene igual o más elementos que A, esto es la </a:t>
            </a:r>
            <a:r>
              <a:rPr lang="es-MX" sz="4400" dirty="0" err="1"/>
              <a:t>cardinalidad</a:t>
            </a:r>
            <a:r>
              <a:rPr lang="es-MX" sz="4400" dirty="0"/>
              <a:t> de B es mayor o igual que la </a:t>
            </a:r>
            <a:r>
              <a:rPr lang="es-MX" sz="4400" dirty="0" err="1"/>
              <a:t>cardinalidad</a:t>
            </a:r>
            <a:r>
              <a:rPr lang="es-MX" sz="4400" dirty="0"/>
              <a:t> de A, se dice que A es un subconjunto de B. Entonces, A ⊆ B </a:t>
            </a:r>
          </a:p>
        </p:txBody>
      </p:sp>
    </p:spTree>
    <p:extLst>
      <p:ext uri="{BB962C8B-B14F-4D97-AF65-F5344CB8AC3E}">
        <p14:creationId xmlns:p14="http://schemas.microsoft.com/office/powerpoint/2010/main" val="328093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40000" y="638629"/>
            <a:ext cx="7184571" cy="4630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4361309" y="2276636"/>
            <a:ext cx="1770976" cy="18185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lipse 5"/>
          <p:cNvSpPr/>
          <p:nvPr/>
        </p:nvSpPr>
        <p:spPr>
          <a:xfrm>
            <a:off x="3534229" y="1618343"/>
            <a:ext cx="3178628" cy="31350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3718075" y="1156678"/>
            <a:ext cx="58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/>
              <a:t>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711834" y="1814971"/>
            <a:ext cx="561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B</a:t>
            </a:r>
            <a:endParaRPr lang="es-MX" sz="5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3085746" y="5155363"/>
            <a:ext cx="6093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DIAGRAMA DE VENN</a:t>
            </a:r>
            <a:endParaRPr lang="es-MX" sz="5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9095873" y="638629"/>
            <a:ext cx="628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U</a:t>
            </a:r>
            <a:endParaRPr lang="es-MX" sz="54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867370" y="1814971"/>
            <a:ext cx="2034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/>
              <a:t>B </a:t>
            </a:r>
            <a:r>
              <a:rPr lang="es-MX" sz="5400" dirty="0" smtClean="0"/>
              <a:t>⊆A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223506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 smtClean="0"/>
              <a:t>Si A </a:t>
            </a:r>
            <a:r>
              <a:rPr lang="es-MX" sz="4400" dirty="0"/>
              <a:t>⊆ </a:t>
            </a:r>
            <a:r>
              <a:rPr lang="es-MX" sz="4400" dirty="0" smtClean="0"/>
              <a:t>B</a:t>
            </a:r>
            <a:r>
              <a:rPr lang="es-MX" sz="4400" dirty="0"/>
              <a:t> </a:t>
            </a:r>
            <a:r>
              <a:rPr lang="es-MX" sz="4400" dirty="0" smtClean="0"/>
              <a:t>entonces </a:t>
            </a:r>
            <a:r>
              <a:rPr lang="es-MX" sz="4400" dirty="0"/>
              <a:t>A ≤ B pueden ser iguales o no los conjuntos</a:t>
            </a:r>
          </a:p>
        </p:txBody>
      </p:sp>
    </p:spTree>
    <p:extLst>
      <p:ext uri="{BB962C8B-B14F-4D97-AF65-F5344CB8AC3E}">
        <p14:creationId xmlns:p14="http://schemas.microsoft.com/office/powerpoint/2010/main" val="180289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Conjuntos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800" dirty="0"/>
              <a:t>La palabra conjunto generalmente la asociamos con la idea de agrupar objetos, por ejemplo un conjunto de discos, de libros, de plantas de cultivo y en otras ocasiones en palabras como hato, rebaño, piara, parcelas, campesinado, familia, etc</a:t>
            </a:r>
            <a:r>
              <a:rPr lang="es-MX" sz="4800" dirty="0" smtClean="0"/>
              <a:t>.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1603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Conjunto Potencia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Conjunto potencia, P(A): es la colección de todos los subconjuntos de A.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dirty="0" smtClean="0"/>
              <a:t>Esto </a:t>
            </a:r>
            <a:r>
              <a:rPr lang="es-MX" sz="4000" dirty="0"/>
              <a:t>es, si A ={1,2,3,4} entonces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dirty="0" smtClean="0"/>
              <a:t>P(A</a:t>
            </a:r>
            <a:r>
              <a:rPr lang="es-MX" sz="4000" dirty="0"/>
              <a:t>) = { {0}, {1}, {2}, {3}, {4}, {1,2}, {1,3}, {1,4}, {2,3}, {2,4}, {3,4}, {1,2,3}, {1,2,4}, {1,3,4}, {2,3,4}, {1,2,3,4} }. P(</a:t>
            </a:r>
            <a:r>
              <a:rPr lang="el-GR" sz="4000" dirty="0"/>
              <a:t>Α) = 16 . </a:t>
            </a:r>
            <a:endParaRPr lang="es-MX" sz="4000" dirty="0" smtClean="0"/>
          </a:p>
        </p:txBody>
      </p:sp>
    </p:spTree>
    <p:extLst>
      <p:ext uri="{BB962C8B-B14F-4D97-AF65-F5344CB8AC3E}">
        <p14:creationId xmlns:p14="http://schemas.microsoft.com/office/powerpoint/2010/main" val="293497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Diferencia simétrica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0406" t="49950" r="53983" b="45818"/>
          <a:stretch/>
        </p:blipFill>
        <p:spPr>
          <a:xfrm>
            <a:off x="1100705" y="1825625"/>
            <a:ext cx="2343535" cy="9937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44823" t="60616" r="45350" b="36280"/>
          <a:stretch/>
        </p:blipFill>
        <p:spPr>
          <a:xfrm>
            <a:off x="2876731" y="2057636"/>
            <a:ext cx="4104640" cy="72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40000" y="638629"/>
            <a:ext cx="7184571" cy="4630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5558972" y="1618343"/>
            <a:ext cx="3178628" cy="313508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lipse 5"/>
          <p:cNvSpPr/>
          <p:nvPr/>
        </p:nvSpPr>
        <p:spPr>
          <a:xfrm>
            <a:off x="3534229" y="1618343"/>
            <a:ext cx="3178628" cy="313508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3718075" y="1156678"/>
            <a:ext cx="585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/>
              <a:t>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968337" y="1216409"/>
            <a:ext cx="561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B</a:t>
            </a:r>
            <a:endParaRPr lang="es-MX" sz="5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085746" y="5155363"/>
            <a:ext cx="6093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DIAGRAMA DE VENN</a:t>
            </a:r>
            <a:endParaRPr lang="es-MX" sz="5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9095873" y="638629"/>
            <a:ext cx="628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dirty="0" smtClean="0"/>
              <a:t>U</a:t>
            </a:r>
            <a:endParaRPr lang="es-MX" sz="5400" dirty="0"/>
          </a:p>
        </p:txBody>
      </p:sp>
      <p:sp>
        <p:nvSpPr>
          <p:cNvPr id="11" name="Elipse 10"/>
          <p:cNvSpPr/>
          <p:nvPr/>
        </p:nvSpPr>
        <p:spPr>
          <a:xfrm>
            <a:off x="5558972" y="1976284"/>
            <a:ext cx="1153885" cy="24133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2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Restas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470" t="45602" r="31705" b="32987"/>
          <a:stretch/>
        </p:blipFill>
        <p:spPr>
          <a:xfrm>
            <a:off x="142641" y="1706880"/>
            <a:ext cx="11918060" cy="36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Complemento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37172" t="37252" r="54016" b="57391"/>
          <a:stretch/>
        </p:blipFill>
        <p:spPr>
          <a:xfrm>
            <a:off x="3904343" y="1825625"/>
            <a:ext cx="4119361" cy="14078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25124" t="14435" r="31705" b="59771"/>
          <a:stretch/>
        </p:blipFill>
        <p:spPr>
          <a:xfrm>
            <a:off x="1127088" y="2973614"/>
            <a:ext cx="9937824" cy="333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24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Teoría de conjuntos</a:t>
            </a:r>
          </a:p>
          <a:p>
            <a:r>
              <a:rPr lang="es-MX" dirty="0" smtClean="0"/>
              <a:t>Conjunto</a:t>
            </a:r>
          </a:p>
          <a:p>
            <a:r>
              <a:rPr lang="es-MX" dirty="0" smtClean="0"/>
              <a:t>Elemento o miembro</a:t>
            </a:r>
          </a:p>
          <a:p>
            <a:r>
              <a:rPr lang="es-MX" dirty="0" smtClean="0"/>
              <a:t>Representación en forma tabular</a:t>
            </a:r>
          </a:p>
          <a:p>
            <a:r>
              <a:rPr lang="es-MX" dirty="0" smtClean="0"/>
              <a:t>Representación en diagrama de </a:t>
            </a:r>
            <a:r>
              <a:rPr lang="es-MX" dirty="0" err="1" smtClean="0"/>
              <a:t>Venn</a:t>
            </a:r>
            <a:endParaRPr lang="es-MX" dirty="0" smtClean="0"/>
          </a:p>
          <a:p>
            <a:r>
              <a:rPr lang="es-MX" b="1" dirty="0" err="1" smtClean="0"/>
              <a:t>Cardinalidad</a:t>
            </a:r>
            <a:endParaRPr lang="es-MX" b="1" dirty="0" smtClean="0"/>
          </a:p>
          <a:p>
            <a:r>
              <a:rPr lang="es-MX" b="1" dirty="0" smtClean="0"/>
              <a:t>Subconjunto</a:t>
            </a:r>
          </a:p>
          <a:p>
            <a:r>
              <a:rPr lang="es-MX" b="1" dirty="0" smtClean="0"/>
              <a:t>Conjunto Potencia</a:t>
            </a:r>
          </a:p>
          <a:p>
            <a:r>
              <a:rPr lang="es-MX" b="1" dirty="0" smtClean="0"/>
              <a:t>Diferencia simétrica</a:t>
            </a:r>
          </a:p>
          <a:p>
            <a:r>
              <a:rPr lang="es-MX" b="1" dirty="0" smtClean="0"/>
              <a:t>Complemento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192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 I Tema 3: Técnicas de Conteo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5400" dirty="0" smtClean="0"/>
              <a:t>Las técnicas de conteo son aquellas usadas para enumerar eventos difíciles de cuantificar. En este trabajo se darán a conocer algunas técnicas de conteo y su aplicación en el entorno laboral.</a:t>
            </a: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11271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 de </a:t>
            </a:r>
            <a:r>
              <a:rPr lang="es-MX" dirty="0" err="1" smtClean="0"/>
              <a:t>MxN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4400" dirty="0" smtClean="0"/>
              <a:t>Esta regla puede extenderse a cuantos eventos se quieran y hace referencia al número de posibilidades que se puede dar como resultado de  un experimento en etapas.</a:t>
            </a:r>
          </a:p>
          <a:p>
            <a:pPr marL="0" indent="0" algn="just">
              <a:buNone/>
            </a:pPr>
            <a:r>
              <a:rPr lang="es-MX" sz="4400" dirty="0" smtClean="0"/>
              <a:t>El número total de posibilidades es el producto del número de posibilidades de cada evento.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8730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3458"/>
            <a:ext cx="10515600" cy="6474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200" dirty="0" smtClean="0"/>
              <a:t>Ejemplo: </a:t>
            </a:r>
          </a:p>
          <a:p>
            <a:pPr marL="0" indent="0" algn="just">
              <a:buNone/>
            </a:pPr>
            <a:r>
              <a:rPr lang="es-MX" sz="3200" dirty="0" smtClean="0"/>
              <a:t>Un </a:t>
            </a:r>
            <a:r>
              <a:rPr lang="es-MX" sz="3200" dirty="0"/>
              <a:t>vendedor de autos quiere presentar a sus clientes todas las diferentes opciones con que cuenta: auto convertible, auto de 2 puertas y auto de 4 puertas, cualquiera de ellos con rines deportivos o </a:t>
            </a:r>
            <a:r>
              <a:rPr lang="es-MX" sz="3200" dirty="0" smtClean="0"/>
              <a:t>rines estándar</a:t>
            </a:r>
            <a:r>
              <a:rPr lang="es-MX" sz="3200" dirty="0"/>
              <a:t>. ¿Cuántos diferentes arreglos de autos y rines puede ofrecer el vendedor? 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>Para solucionar el problema podemos emplear la técnica de la multiplicación, (donde m es número de modelos y n es el número de tipos de rin</a:t>
            </a:r>
            <a:r>
              <a:rPr lang="es-MX" sz="3200" dirty="0" smtClean="0"/>
              <a:t>).</a:t>
            </a:r>
          </a:p>
          <a:p>
            <a:pPr marL="0" indent="0" algn="just">
              <a:buNone/>
            </a:pPr>
            <a:r>
              <a:rPr lang="es-MX" sz="3200" dirty="0" err="1" smtClean="0"/>
              <a:t>MxN</a:t>
            </a:r>
            <a:r>
              <a:rPr lang="es-MX" sz="3200" dirty="0" smtClean="0"/>
              <a:t>=3x2=6</a:t>
            </a:r>
            <a:endParaRPr lang="es-MX" sz="3200" dirty="0"/>
          </a:p>
          <a:p>
            <a:pPr marL="0" indent="0" algn="just">
              <a:buNone/>
            </a:pPr>
            <a:r>
              <a:rPr lang="es-MX" sz="3200" dirty="0"/>
              <a:t> </a:t>
            </a:r>
            <a:br>
              <a:rPr lang="es-MX" sz="3200" dirty="0"/>
            </a:br>
            <a:r>
              <a:rPr lang="es-MX" sz="3200" dirty="0"/>
              <a:t>Número total de arreglos = 3 x 2 </a:t>
            </a:r>
          </a:p>
          <a:p>
            <a:pPr marL="0" indent="0" algn="just">
              <a:buNone/>
            </a:pPr>
            <a:r>
              <a:rPr lang="es-MX" sz="3200" dirty="0"/>
              <a:t/>
            </a:r>
            <a:br>
              <a:rPr lang="es-MX" sz="3200" dirty="0"/>
            </a:br>
            <a:r>
              <a:rPr lang="es-MX" sz="3200" dirty="0"/>
              <a:t/>
            </a:r>
            <a:br>
              <a:rPr lang="es-MX" sz="3200" dirty="0"/>
            </a:b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65882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70155"/>
            <a:ext cx="10515600" cy="5306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 smtClean="0"/>
              <a:t>Ejemplo: </a:t>
            </a:r>
          </a:p>
          <a:p>
            <a:pPr marL="0" indent="0" algn="just">
              <a:buNone/>
            </a:pPr>
            <a:r>
              <a:rPr lang="es-MX" sz="3600" dirty="0"/>
              <a:t>C</a:t>
            </a:r>
            <a:r>
              <a:rPr lang="es-MX" sz="3600" dirty="0" smtClean="0"/>
              <a:t>onocemos que hay 3 posibilidades de combinar los colores (rojo, verde, negro) (A=3), los diseños de 4 maneras (clásico, contemporáneo, moderno, gótico) (B=4) y las presentaciones de 2 maneras (online, física) (C=2). Con esto tenemos que:</a:t>
            </a:r>
          </a:p>
          <a:p>
            <a:pPr marL="0" indent="0" algn="just">
              <a:buNone/>
            </a:pPr>
            <a:r>
              <a:rPr lang="es-MX" sz="3600" dirty="0" err="1" smtClean="0"/>
              <a:t>AxBxC</a:t>
            </a:r>
            <a:r>
              <a:rPr lang="es-MX" sz="3600" dirty="0" smtClean="0"/>
              <a:t>=3x4x2=24</a:t>
            </a:r>
          </a:p>
          <a:p>
            <a:pPr marL="0" indent="0" algn="just">
              <a:buNone/>
            </a:pPr>
            <a:r>
              <a:rPr lang="es-MX" sz="3600" dirty="0" smtClean="0"/>
              <a:t>Existen 24 posibilidades de combinar los elementos para el producto.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9084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Teoría de Conjuntos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5400" dirty="0" smtClean="0"/>
              <a:t>Es </a:t>
            </a:r>
            <a:r>
              <a:rPr lang="es-MX" sz="5400" dirty="0"/>
              <a:t>decir la palabra conjunto denota una colección de elementos claramente entre sí, que guardan alguna característica en común. Ya sean números, personas, figuras, ideas y conceptos.</a:t>
            </a:r>
          </a:p>
        </p:txBody>
      </p:sp>
    </p:spTree>
    <p:extLst>
      <p:ext uri="{BB962C8B-B14F-4D97-AF65-F5344CB8AC3E}">
        <p14:creationId xmlns:p14="http://schemas.microsoft.com/office/powerpoint/2010/main" val="42915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Combinaciones y Permutaciones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b="1" i="1" dirty="0"/>
              <a:t>"Mi ensalada de frutas es una combinación de manzanas, uvas y bananas"</a:t>
            </a:r>
            <a:r>
              <a:rPr lang="es-MX" sz="4400" dirty="0"/>
              <a:t>: no importa en qué orden pusimos las frutas, podría ser "bananas, uvas y manzanas" o "uvas, manzanas y bananas", es la misma ensalada.</a:t>
            </a:r>
          </a:p>
        </p:txBody>
      </p:sp>
    </p:spTree>
    <p:extLst>
      <p:ext uri="{BB962C8B-B14F-4D97-AF65-F5344CB8AC3E}">
        <p14:creationId xmlns:p14="http://schemas.microsoft.com/office/powerpoint/2010/main" val="30107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b="1" i="1" dirty="0"/>
              <a:t>"La combinación de la cerradura es 472"</a:t>
            </a:r>
            <a:r>
              <a:rPr lang="es-MX" sz="4400" dirty="0"/>
              <a:t>: </a:t>
            </a:r>
            <a:r>
              <a:rPr lang="es-MX" sz="4400" b="1" dirty="0"/>
              <a:t>ahora sí importa el orden. </a:t>
            </a:r>
            <a:r>
              <a:rPr lang="es-MX" sz="4400" dirty="0"/>
              <a:t>"724" no funcionaría, ni "247". Tiene que ser exactamente </a:t>
            </a:r>
            <a:r>
              <a:rPr lang="es-MX" sz="4400" b="1" dirty="0"/>
              <a:t>4-7-2</a:t>
            </a:r>
            <a:r>
              <a:rPr lang="es-MX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0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/>
              <a:t>Así que en matemáticas usamos un lenguaje más </a:t>
            </a:r>
            <a:r>
              <a:rPr lang="es-MX" sz="4800" i="1" dirty="0"/>
              <a:t>preciso</a:t>
            </a:r>
            <a:r>
              <a:rPr lang="es-MX" sz="4800" dirty="0" smtClean="0"/>
              <a:t>:</a:t>
            </a:r>
          </a:p>
          <a:p>
            <a:r>
              <a:rPr lang="es-MX" sz="4800" dirty="0"/>
              <a:t>Si el orden no importa, es una </a:t>
            </a:r>
            <a:r>
              <a:rPr lang="es-MX" sz="4800" b="1" dirty="0"/>
              <a:t>combinación</a:t>
            </a:r>
            <a:r>
              <a:rPr lang="es-MX" sz="4800" dirty="0" smtClean="0"/>
              <a:t>.</a:t>
            </a:r>
          </a:p>
          <a:p>
            <a:r>
              <a:rPr lang="es-MX" sz="4800" dirty="0"/>
              <a:t>Si el orden </a:t>
            </a:r>
            <a:r>
              <a:rPr lang="es-MX" sz="4800" b="1" dirty="0"/>
              <a:t>sí</a:t>
            </a:r>
            <a:r>
              <a:rPr lang="es-MX" sz="4800" dirty="0"/>
              <a:t> importa es una </a:t>
            </a:r>
            <a:r>
              <a:rPr lang="es-MX" sz="4800" b="1" dirty="0"/>
              <a:t>permutación</a:t>
            </a:r>
            <a:r>
              <a:rPr lang="es-MX" sz="4800" dirty="0"/>
              <a:t>.</a:t>
            </a:r>
          </a:p>
        </p:txBody>
      </p:sp>
      <p:pic>
        <p:nvPicPr>
          <p:cNvPr id="1025" name="Picture 1" descr="dot-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35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3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Permutación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Una permutación de objetos es un arreglo de éstos en el que orden sí importa.  Para encontrar el número de permutaciones de </a:t>
            </a:r>
            <a:r>
              <a:rPr lang="es-MX" i="1" dirty="0"/>
              <a:t>n</a:t>
            </a:r>
            <a:r>
              <a:rPr lang="es-MX" dirty="0"/>
              <a:t> objetos diferentes en grupos de </a:t>
            </a:r>
            <a:r>
              <a:rPr lang="es-MX" i="1" dirty="0"/>
              <a:t>r</a:t>
            </a:r>
            <a:r>
              <a:rPr lang="es-MX" dirty="0"/>
              <a:t>, se usan las siguientes fórmulas</a:t>
            </a:r>
            <a:r>
              <a:rPr lang="es-MX" dirty="0" smtClean="0"/>
              <a:t>: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Cuando no se permite </a:t>
            </a:r>
            <a:r>
              <a:rPr lang="es-MX" dirty="0" smtClean="0"/>
              <a:t>repetición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/>
              <a:t>Cuando se permita repetición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7015" y="3284722"/>
            <a:ext cx="2735873" cy="133819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703" y="4533317"/>
            <a:ext cx="2435364" cy="103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Combinación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Una combinación de objetos es un arreglo de éstos en el que el orden no importa. Para encontrar el número de combinaciones de </a:t>
            </a:r>
            <a:r>
              <a:rPr lang="es-MX" sz="4000" i="1" dirty="0"/>
              <a:t>n</a:t>
            </a:r>
            <a:r>
              <a:rPr lang="es-MX" sz="4000" dirty="0"/>
              <a:t> objetos en grupos de </a:t>
            </a:r>
            <a:r>
              <a:rPr lang="es-MX" sz="4000" i="1" dirty="0"/>
              <a:t>r</a:t>
            </a:r>
            <a:r>
              <a:rPr lang="es-MX" sz="4000" dirty="0"/>
              <a:t>, se usa la siguiente fórmula: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439" y="4326583"/>
            <a:ext cx="4992535" cy="185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A) ¿Cuántas cantidades de tres cifras se pueden formar con los dígitos 0, 1, 2, 3 y 4 si no se permite la repetición?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402" y="3955804"/>
            <a:ext cx="2978396" cy="13899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3754966" y="3955804"/>
                <a:ext cx="7350570" cy="22211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sz="5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5!</m:t>
                          </m:r>
                        </m:num>
                        <m:den>
                          <m:d>
                            <m:dPr>
                              <m:ctrlPr>
                                <a:rPr lang="es-MX" sz="5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5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5−3</m:t>
                              </m:r>
                            </m:e>
                          </m:d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s-MX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s-MX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s-MX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s-MX" sz="54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66" y="3955804"/>
                <a:ext cx="7350570" cy="2221159"/>
              </a:xfrm>
              <a:prstGeom prst="rect">
                <a:avLst/>
              </a:prstGeom>
              <a:blipFill>
                <a:blip r:embed="rId3"/>
                <a:stretch>
                  <a:fillRect t="-18033" b="-2240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838200" y="4159045"/>
            <a:ext cx="15805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/>
              <a:t>n=5</a:t>
            </a:r>
          </a:p>
          <a:p>
            <a:r>
              <a:rPr lang="es-MX" sz="4800" dirty="0" smtClean="0"/>
              <a:t>r=3</a:t>
            </a:r>
            <a:endParaRPr lang="es-MX" sz="4800" dirty="0"/>
          </a:p>
        </p:txBody>
      </p:sp>
      <p:sp>
        <p:nvSpPr>
          <p:cNvPr id="7" name="Rectángulo 6"/>
          <p:cNvSpPr/>
          <p:nvPr/>
        </p:nvSpPr>
        <p:spPr>
          <a:xfrm>
            <a:off x="422787" y="3451123"/>
            <a:ext cx="11621729" cy="3406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2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B) ¿Cuántas cantidades de </a:t>
            </a:r>
            <a:r>
              <a:rPr lang="es-MX" sz="4400" dirty="0" smtClean="0"/>
              <a:t>cuatro cifras </a:t>
            </a:r>
            <a:r>
              <a:rPr lang="es-MX" sz="4400" dirty="0"/>
              <a:t>se pueden formar con los dígitos 0, 1, 2, 3 y 4 si se permite la repetición?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443" y="4153998"/>
            <a:ext cx="3547700" cy="88692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114896" y="3915288"/>
            <a:ext cx="4833257" cy="1364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7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C) De entre 8 personas debemos formar un comité de cinco miembros. ¿Cuántas diferentes posibilidades existen para formar el comité? Solución: Esta es una combinación porque el orden no importa.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630" y="4337308"/>
            <a:ext cx="5124538" cy="197459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771630" y="4337308"/>
            <a:ext cx="5589639" cy="1974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9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MX" dirty="0" smtClean="0"/>
              <a:t>¿</a:t>
            </a:r>
            <a:r>
              <a:rPr lang="es-MX" dirty="0"/>
              <a:t>Cuántas cantidades de cuatro cifras se pueden formar con los dígitos 4, 5, 6, 7, 8 y 9 si no se permite la repetición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r>
              <a:rPr lang="es-MX" dirty="0" smtClean="0"/>
              <a:t>2</a:t>
            </a:r>
            <a:r>
              <a:rPr lang="es-MX" dirty="0"/>
              <a:t>) ¿Cuántas cantidades de tres cifras se pueden formar con los dígitos 3, 4, 5 y 6 si se permite la repetición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r>
              <a:rPr lang="es-MX" dirty="0"/>
              <a:t>3) Un entrenador de baloncesto dispone de 12 jugadores. ¿Cuántos diferentes equipos de cinco jugadores puede </a:t>
            </a:r>
            <a:r>
              <a:rPr lang="es-MX" dirty="0" smtClean="0"/>
              <a:t>formar?</a:t>
            </a:r>
          </a:p>
          <a:p>
            <a:pPr marL="0" indent="0">
              <a:buNone/>
            </a:pPr>
            <a:r>
              <a:rPr lang="es-MX" dirty="0"/>
              <a:t>4) De una clase de 20 niñas se escogerán 6 para ir a un paseo. ¿Cuántos posibles grupos de 6 se pueden formar?</a:t>
            </a:r>
          </a:p>
        </p:txBody>
      </p:sp>
    </p:spTree>
    <p:extLst>
      <p:ext uri="{BB962C8B-B14F-4D97-AF65-F5344CB8AC3E}">
        <p14:creationId xmlns:p14="http://schemas.microsoft.com/office/powerpoint/2010/main" val="11406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En matemáticas el concepto de conjunto es considerado primitivo y ni se da una definición de este, sino que se trabaja con la notación de colección y agrupamiento de objetos, lo mismo puede decirse que se consideren primitivas las ideas de elemento y pertenencia.</a:t>
            </a:r>
          </a:p>
        </p:txBody>
      </p:sp>
    </p:spTree>
    <p:extLst>
      <p:ext uri="{BB962C8B-B14F-4D97-AF65-F5344CB8AC3E}">
        <p14:creationId xmlns:p14="http://schemas.microsoft.com/office/powerpoint/2010/main" val="6162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La característica esencial de un conjunto es la de estar bien definido, es decir que dado un objeto particular, determinar si este pertenece o no al conjunto. Por ejemplo si se considera el conjunto de los números dígitos, sabemos que el 3 pertenece al conjunto, pero el 19 no. </a:t>
            </a:r>
          </a:p>
        </p:txBody>
      </p:sp>
    </p:spTree>
    <p:extLst>
      <p:ext uri="{BB962C8B-B14F-4D97-AF65-F5344CB8AC3E}">
        <p14:creationId xmlns:p14="http://schemas.microsoft.com/office/powerpoint/2010/main" val="42411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5400" dirty="0" smtClean="0"/>
              <a:t>Por otro lado el conjunto de las bellas obras musicales no es un conjunto bien definido, puesto que diferentes personas puedan incluir distintas obras en el conjunto.</a:t>
            </a:r>
          </a:p>
          <a:p>
            <a:pPr marL="0" indent="0" algn="just">
              <a:buNone/>
            </a:pPr>
            <a:endParaRPr lang="es-MX" sz="5400" dirty="0"/>
          </a:p>
        </p:txBody>
      </p:sp>
    </p:spTree>
    <p:extLst>
      <p:ext uri="{BB962C8B-B14F-4D97-AF65-F5344CB8AC3E}">
        <p14:creationId xmlns:p14="http://schemas.microsoft.com/office/powerpoint/2010/main" val="259323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Los objetos que forman un conjunto son llamados </a:t>
            </a:r>
            <a:r>
              <a:rPr lang="es-MX" sz="4400" b="1" dirty="0"/>
              <a:t>miembros o elementos.</a:t>
            </a:r>
            <a:r>
              <a:rPr lang="es-MX" sz="4400" dirty="0"/>
              <a:t> Por ejemplo el conjunto de las letras de alfabeto; a, b, c, ..., x, y, z. que se puede escribir así</a:t>
            </a:r>
            <a:r>
              <a:rPr lang="es-MX" sz="4400" dirty="0" smtClean="0"/>
              <a:t>:</a:t>
            </a:r>
          </a:p>
          <a:p>
            <a:pPr marL="0" indent="0" algn="ctr">
              <a:buNone/>
            </a:pPr>
            <a:r>
              <a:rPr lang="es-MX" sz="4800" dirty="0"/>
              <a:t>{ a, b, c, ..., x, y, z}</a:t>
            </a:r>
          </a:p>
        </p:txBody>
      </p:sp>
    </p:spTree>
    <p:extLst>
      <p:ext uri="{BB962C8B-B14F-4D97-AF65-F5344CB8AC3E}">
        <p14:creationId xmlns:p14="http://schemas.microsoft.com/office/powerpoint/2010/main" val="276406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Como se muestra el conjunto se escribe entre llaves ({}) , </a:t>
            </a:r>
            <a:r>
              <a:rPr lang="es-MX" sz="4400" dirty="0" smtClean="0"/>
              <a:t>y los elementos </a:t>
            </a:r>
            <a:r>
              <a:rPr lang="es-MX" sz="4400" dirty="0"/>
              <a:t>separados por comas (,). 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44500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ítulo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8" name="Marcador de contenido 5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El detallar a todos los elementos de un conjunto entre las llaves, se denomina </a:t>
            </a:r>
            <a:r>
              <a:rPr lang="es-MX" sz="4400" b="1" dirty="0"/>
              <a:t>forma tabular, extensión</a:t>
            </a:r>
            <a:r>
              <a:rPr lang="es-MX" sz="4400" dirty="0"/>
              <a:t> o </a:t>
            </a:r>
            <a:r>
              <a:rPr lang="es-MX" sz="4400" b="1" dirty="0"/>
              <a:t>enumeración de los elementos</a:t>
            </a:r>
            <a:r>
              <a:rPr lang="es-MX" sz="4400" dirty="0"/>
              <a:t>. 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189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1133</Words>
  <Application>Microsoft Office PowerPoint</Application>
  <PresentationFormat>Panorámica</PresentationFormat>
  <Paragraphs>106</Paragraphs>
  <Slides>38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Tema de Office</vt:lpstr>
      <vt:lpstr>Fundamentos de Probabilidad</vt:lpstr>
      <vt:lpstr>Teoría de Conjuntos</vt:lpstr>
      <vt:lpstr>Teoría de Conjuntos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PALABRAS CLAVE</vt:lpstr>
      <vt:lpstr>Cardinalidad</vt:lpstr>
      <vt:lpstr>Subconjunto</vt:lpstr>
      <vt:lpstr>Presentación de PowerPoint</vt:lpstr>
      <vt:lpstr>Presentación de PowerPoint</vt:lpstr>
      <vt:lpstr>Conjunto Potencia</vt:lpstr>
      <vt:lpstr>Diferencia simétrica</vt:lpstr>
      <vt:lpstr>Presentación de PowerPoint</vt:lpstr>
      <vt:lpstr>Restas</vt:lpstr>
      <vt:lpstr>Complemento</vt:lpstr>
      <vt:lpstr>PALABRAS CLAVE</vt:lpstr>
      <vt:lpstr>Unidad I Tema 3: Técnicas de Conteo</vt:lpstr>
      <vt:lpstr>Regla de MxN</vt:lpstr>
      <vt:lpstr>Presentación de PowerPoint</vt:lpstr>
      <vt:lpstr>Presentación de PowerPoint</vt:lpstr>
      <vt:lpstr>Combinaciones y Permutaciones</vt:lpstr>
      <vt:lpstr>Presentación de PowerPoint</vt:lpstr>
      <vt:lpstr>Presentación de PowerPoint</vt:lpstr>
      <vt:lpstr>Permutación</vt:lpstr>
      <vt:lpstr>Combinación</vt:lpstr>
      <vt:lpstr>Ejemplos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Probabilidad</dc:title>
  <dc:creator>ivanivenian sama</dc:creator>
  <cp:lastModifiedBy>ivanivenian sama</cp:lastModifiedBy>
  <cp:revision>63</cp:revision>
  <dcterms:created xsi:type="dcterms:W3CDTF">2016-09-10T22:36:31Z</dcterms:created>
  <dcterms:modified xsi:type="dcterms:W3CDTF">2018-10-18T01:31:58Z</dcterms:modified>
</cp:coreProperties>
</file>